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11"/>
  </p:notesMasterIdLst>
  <p:sldIdLst>
    <p:sldId id="728" r:id="rId2"/>
    <p:sldId id="765" r:id="rId3"/>
    <p:sldId id="769" r:id="rId4"/>
    <p:sldId id="768" r:id="rId5"/>
    <p:sldId id="772" r:id="rId6"/>
    <p:sldId id="776" r:id="rId7"/>
    <p:sldId id="775" r:id="rId8"/>
    <p:sldId id="774" r:id="rId9"/>
    <p:sldId id="771" r:id="rId10"/>
  </p:sldIdLst>
  <p:sldSz cx="12192000" cy="6858000"/>
  <p:notesSz cx="6794500"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AD47"/>
    <a:srgbClr val="FE9C9C"/>
    <a:srgbClr val="F16565"/>
    <a:srgbClr val="8C3462"/>
    <a:srgbClr val="F3D9D9"/>
    <a:srgbClr val="F8E8E8"/>
    <a:srgbClr val="D745D7"/>
    <a:srgbClr val="EBF1E9"/>
    <a:srgbClr val="D2D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108" autoAdjust="0"/>
    <p:restoredTop sz="94660"/>
  </p:normalViewPr>
  <p:slideViewPr>
    <p:cSldViewPr snapToGrid="0">
      <p:cViewPr varScale="1">
        <p:scale>
          <a:sx n="59" d="100"/>
          <a:sy n="59" d="100"/>
        </p:scale>
        <p:origin x="-78" y="-390"/>
      </p:cViewPr>
      <p:guideLst>
        <p:guide orient="horz" pos="2160"/>
        <p:guide pos="3840"/>
      </p:guideLst>
    </p:cSldViewPr>
  </p:slideViewPr>
  <p:notesTextViewPr>
    <p:cViewPr>
      <p:scale>
        <a:sx n="1" d="1"/>
        <a:sy n="1" d="1"/>
      </p:scale>
      <p:origin x="0" y="0"/>
    </p:cViewPr>
  </p:notesTextViewPr>
  <p:sorterViewPr>
    <p:cViewPr>
      <p:scale>
        <a:sx n="100" d="100"/>
        <a:sy n="100" d="100"/>
      </p:scale>
      <p:origin x="0" y="-16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5024" cy="497359"/>
          </a:xfrm>
          <a:prstGeom prst="rect">
            <a:avLst/>
          </a:prstGeom>
        </p:spPr>
        <p:txBody>
          <a:bodyPr vert="horz" lIns="91268" tIns="45635" rIns="91268" bIns="45635" rtlCol="0"/>
          <a:lstStyle>
            <a:lvl1pPr algn="l">
              <a:defRPr sz="1200"/>
            </a:lvl1pPr>
          </a:lstStyle>
          <a:p>
            <a:endParaRPr lang="tr-TR" dirty="0"/>
          </a:p>
        </p:txBody>
      </p:sp>
      <p:sp>
        <p:nvSpPr>
          <p:cNvPr id="3" name="Veri Yer Tutucusu 2"/>
          <p:cNvSpPr>
            <a:spLocks noGrp="1"/>
          </p:cNvSpPr>
          <p:nvPr>
            <p:ph type="dt" idx="1"/>
          </p:nvPr>
        </p:nvSpPr>
        <p:spPr>
          <a:xfrm>
            <a:off x="3847890" y="3"/>
            <a:ext cx="2945024" cy="497359"/>
          </a:xfrm>
          <a:prstGeom prst="rect">
            <a:avLst/>
          </a:prstGeom>
        </p:spPr>
        <p:txBody>
          <a:bodyPr vert="horz" lIns="91268" tIns="45635" rIns="91268" bIns="45635" rtlCol="0"/>
          <a:lstStyle>
            <a:lvl1pPr algn="r">
              <a:defRPr sz="1200"/>
            </a:lvl1pPr>
          </a:lstStyle>
          <a:p>
            <a:fld id="{7ACF8F7F-4C44-408C-88B6-A6BF56A9F84D}" type="datetimeFigureOut">
              <a:rPr lang="tr-TR" smtClean="0"/>
              <a:pPr/>
              <a:t>26.02.2019</a:t>
            </a:fld>
            <a:endParaRPr lang="tr-TR" dirty="0"/>
          </a:p>
        </p:txBody>
      </p:sp>
      <p:sp>
        <p:nvSpPr>
          <p:cNvPr id="4" name="Slayt Görüntüsü Yer Tutucusu 3"/>
          <p:cNvSpPr>
            <a:spLocks noGrp="1" noRot="1" noChangeAspect="1"/>
          </p:cNvSpPr>
          <p:nvPr>
            <p:ph type="sldImg" idx="2"/>
          </p:nvPr>
        </p:nvSpPr>
        <p:spPr>
          <a:xfrm>
            <a:off x="423863" y="1236663"/>
            <a:ext cx="5946775" cy="3344862"/>
          </a:xfrm>
          <a:prstGeom prst="rect">
            <a:avLst/>
          </a:prstGeom>
          <a:noFill/>
          <a:ln w="12700">
            <a:solidFill>
              <a:prstClr val="black"/>
            </a:solidFill>
          </a:ln>
        </p:spPr>
        <p:txBody>
          <a:bodyPr vert="horz" lIns="91268" tIns="45635" rIns="91268" bIns="45635" rtlCol="0" anchor="ctr"/>
          <a:lstStyle/>
          <a:p>
            <a:endParaRPr lang="tr-TR" dirty="0"/>
          </a:p>
        </p:txBody>
      </p:sp>
      <p:sp>
        <p:nvSpPr>
          <p:cNvPr id="5" name="Not Yer Tutucusu 4"/>
          <p:cNvSpPr>
            <a:spLocks noGrp="1"/>
          </p:cNvSpPr>
          <p:nvPr>
            <p:ph type="body" sz="quarter" idx="3"/>
          </p:nvPr>
        </p:nvSpPr>
        <p:spPr>
          <a:xfrm>
            <a:off x="679133" y="4767681"/>
            <a:ext cx="5436234" cy="3899675"/>
          </a:xfrm>
          <a:prstGeom prst="rect">
            <a:avLst/>
          </a:prstGeom>
        </p:spPr>
        <p:txBody>
          <a:bodyPr vert="horz" lIns="91268" tIns="45635" rIns="91268" bIns="45635"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08643"/>
            <a:ext cx="2945024" cy="497359"/>
          </a:xfrm>
          <a:prstGeom prst="rect">
            <a:avLst/>
          </a:prstGeom>
        </p:spPr>
        <p:txBody>
          <a:bodyPr vert="horz" lIns="91268" tIns="45635" rIns="91268" bIns="45635"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7890" y="9408643"/>
            <a:ext cx="2945024" cy="497359"/>
          </a:xfrm>
          <a:prstGeom prst="rect">
            <a:avLst/>
          </a:prstGeom>
        </p:spPr>
        <p:txBody>
          <a:bodyPr vert="horz" lIns="91268" tIns="45635" rIns="91268" bIns="45635" rtlCol="0" anchor="b"/>
          <a:lstStyle>
            <a:lvl1pPr algn="r">
              <a:defRPr sz="1200"/>
            </a:lvl1pPr>
          </a:lstStyle>
          <a:p>
            <a:fld id="{4307AC83-186E-44C2-A192-69712972D4F3}" type="slidenum">
              <a:rPr lang="tr-TR" smtClean="0"/>
              <a:pPr/>
              <a:t>‹#›</a:t>
            </a:fld>
            <a:endParaRPr lang="tr-TR" dirty="0"/>
          </a:p>
        </p:txBody>
      </p:sp>
    </p:spTree>
    <p:extLst>
      <p:ext uri="{BB962C8B-B14F-4D97-AF65-F5344CB8AC3E}">
        <p14:creationId xmlns:p14="http://schemas.microsoft.com/office/powerpoint/2010/main" xmlns="" val="364546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a:t>
            </a:fld>
            <a:endParaRPr lang="tr-TR" dirty="0"/>
          </a:p>
        </p:txBody>
      </p:sp>
    </p:spTree>
    <p:extLst>
      <p:ext uri="{BB962C8B-B14F-4D97-AF65-F5344CB8AC3E}">
        <p14:creationId xmlns:p14="http://schemas.microsoft.com/office/powerpoint/2010/main" xmlns="" val="393328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6F06A86-542B-435F-B08D-AF2F6F91C994}" type="datetime1">
              <a:rPr lang="tr-TR" smtClean="0"/>
              <a:pPr/>
              <a:t>26.02.2019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1208403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BC604D1-8752-4679-986D-F130D3CB04CC}" type="datetime1">
              <a:rPr lang="tr-TR" smtClean="0"/>
              <a:pPr/>
              <a:t>26.02.2019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211264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2F1E9-2924-4E3F-BAF9-8598FAAF24C3}" type="datetime1">
              <a:rPr lang="tr-TR" smtClean="0"/>
              <a:pPr/>
              <a:t>26.02.2019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0942790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Yalnızca Başlık">
    <p:spTree>
      <p:nvGrpSpPr>
        <p:cNvPr id="1" name=""/>
        <p:cNvGrpSpPr/>
        <p:nvPr/>
      </p:nvGrpSpPr>
      <p:grpSpPr>
        <a:xfrm>
          <a:off x="0" y="0"/>
          <a:ext cx="0" cy="0"/>
          <a:chOff x="0" y="0"/>
          <a:chExt cx="0" cy="0"/>
        </a:xfrm>
      </p:grpSpPr>
      <p:sp>
        <p:nvSpPr>
          <p:cNvPr id="7" name="Dikdörtgen 6"/>
          <p:cNvSpPr/>
          <p:nvPr/>
        </p:nvSpPr>
        <p:spPr>
          <a:xfrm>
            <a:off x="0" y="0"/>
            <a:ext cx="12192000" cy="8941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hasCustomPrompt="1"/>
          </p:nvPr>
        </p:nvSpPr>
        <p:spPr>
          <a:xfrm>
            <a:off x="0" y="10633"/>
            <a:ext cx="12192000" cy="850605"/>
          </a:xfrm>
          <a:noFill/>
        </p:spPr>
        <p:txBody>
          <a:bodyPr/>
          <a:lstStyle>
            <a:lvl1pPr>
              <a:defRPr/>
            </a:lvl1pPr>
          </a:lstStyle>
          <a:p>
            <a:r>
              <a:rPr lang="tr-TR" dirty="0" smtClean="0"/>
              <a:t>         Asıl başlık stili için tıklatın</a:t>
            </a:r>
            <a:endParaRPr lang="tr-TR" dirty="0"/>
          </a:p>
        </p:txBody>
      </p:sp>
      <p:sp>
        <p:nvSpPr>
          <p:cNvPr id="3" name="Veri Yer Tutucusu 2"/>
          <p:cNvSpPr>
            <a:spLocks noGrp="1"/>
          </p:cNvSpPr>
          <p:nvPr>
            <p:ph type="dt" sz="half" idx="10"/>
          </p:nvPr>
        </p:nvSpPr>
        <p:spPr/>
        <p:txBody>
          <a:bodyPr/>
          <a:lstStyle/>
          <a:p>
            <a:fld id="{2E096D67-8B05-4B2E-971F-B434FDD9AB49}" type="datetime1">
              <a:rPr lang="tr-TR" smtClean="0"/>
              <a:pPr/>
              <a:t>26.02.2019</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1EDBCF86-4C6C-45BD-AB90-9F5A9BF58ABB}" type="slidenum">
              <a:rPr lang="tr-TR" smtClean="0"/>
              <a:pPr/>
              <a:t>‹#›</a:t>
            </a:fld>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423" y="31899"/>
            <a:ext cx="838200" cy="841003"/>
          </a:xfrm>
          <a:prstGeom prst="rect">
            <a:avLst/>
          </a:prstGeom>
        </p:spPr>
      </p:pic>
      <p:sp>
        <p:nvSpPr>
          <p:cNvPr id="8" name="Unvan 1"/>
          <p:cNvSpPr txBox="1">
            <a:spLocks/>
          </p:cNvSpPr>
          <p:nvPr/>
        </p:nvSpPr>
        <p:spPr>
          <a:xfrm>
            <a:off x="912623" y="107039"/>
            <a:ext cx="3228557" cy="680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DESTEK HİZMETLERİ </a:t>
            </a:r>
            <a:b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GENEL MÜDÜRLÜĞÜ</a:t>
            </a:r>
            <a:endParaRPr lang="tr-TR" sz="2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xmlns="" val="34978787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621948-1B73-4E3F-BDE7-D4A2744EF5A8}" type="datetime1">
              <a:rPr lang="tr-TR" smtClean="0"/>
              <a:pPr/>
              <a:t>26.02.2019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6272382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44A32DC-1DAC-43FE-9FA7-6E635CD171FD}" type="datetime1">
              <a:rPr lang="tr-TR" smtClean="0"/>
              <a:pPr/>
              <a:t>26.02.2019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2825320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E3AEB7-331C-4D28-A8BA-C287AA4B8AAF}" type="datetime1">
              <a:rPr lang="tr-TR" smtClean="0"/>
              <a:pPr/>
              <a:t>26.02.2019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4939929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834351-B503-41A4-989B-3C02B9529574}" type="datetime1">
              <a:rPr lang="tr-TR" smtClean="0"/>
              <a:pPr/>
              <a:t>26.02.2019</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0847488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Dikdörtgen 5"/>
          <p:cNvSpPr/>
          <p:nvPr/>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26.02.2019</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xmlns="" val="21960478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E6A563-5940-4660-AD98-C94B09F5F84A}" type="datetime1">
              <a:rPr lang="tr-TR" smtClean="0"/>
              <a:pPr/>
              <a:t>26.02.2019</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4174141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D06407-2BD7-4A2B-B695-7369B887FC1C}" type="datetime1">
              <a:rPr lang="tr-TR" smtClean="0"/>
              <a:pPr/>
              <a:t>26.02.2019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021104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D9F39B-2E78-4927-97E1-2303DE3FCD2A}" type="datetime1">
              <a:rPr lang="tr-TR" smtClean="0"/>
              <a:pPr/>
              <a:t>26.02.2019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8139209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8B5D9-5347-43EF-9D7A-CAA8CB63A481}" type="datetime1">
              <a:rPr lang="tr-TR" smtClean="0"/>
              <a:pPr/>
              <a:t>26.02.2019</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62971032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mc:AlternateContent xmlns:mc="http://schemas.openxmlformats.org/markup-compatibility/2006">
    <mc:Choice xmlns:p14="http://schemas.microsoft.com/office/powerpoint/2010/main" xmlns="" Requires="p14">
      <p:transition p14:dur="0"/>
    </mc:Choice>
    <mc:Fallback>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27102535_TYrkiye_Beslenme_Rehberi.pdf" TargetMode="External"/><Relationship Id="rId13" Type="http://schemas.openxmlformats.org/officeDocument/2006/relationships/hyperlink" Target="http://www.tbesf.org.tr/" TargetMode="External"/><Relationship Id="rId3" Type="http://schemas.openxmlformats.org/officeDocument/2006/relationships/hyperlink" Target="https://okulsagligi.meb.gov.tr/" TargetMode="External"/><Relationship Id="rId7" Type="http://schemas.openxmlformats.org/officeDocument/2006/relationships/hyperlink" Target="27102602_TYrkiye_Fiziksel_Aktivite_Rehberi.pdf" TargetMode="External"/><Relationship Id="rId12" Type="http://schemas.openxmlformats.org/officeDocument/2006/relationships/hyperlink" Target="http://www.skb.org.tr/"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hyperlink" Target="06161358_BEDEN_EYYTYMY_YYRETMENLERY_YYYN_FYZ._AKT._UYGUNLUK_KARNESY_UYGULAMA_REHBERY_06.04.2017.pdf" TargetMode="External"/><Relationship Id="rId11" Type="http://schemas.openxmlformats.org/officeDocument/2006/relationships/hyperlink" Target="http://www.gsb.gov.tr/" TargetMode="External"/><Relationship Id="rId5" Type="http://schemas.openxmlformats.org/officeDocument/2006/relationships/hyperlink" Target="karne_video.mp4" TargetMode="External"/><Relationship Id="rId10" Type="http://schemas.openxmlformats.org/officeDocument/2006/relationships/hyperlink" Target="https://hsgm.saglik.gov.tr/tr/fiziksel-aktivite" TargetMode="External"/><Relationship Id="rId4" Type="http://schemas.openxmlformats.org/officeDocument/2006/relationships/image" Target="../media/image4.png"/><Relationship Id="rId9" Type="http://schemas.openxmlformats.org/officeDocument/2006/relationships/hyperlink" Target="https://hsgm.saglik.gov.tr/tr/beslen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8.png"/><Relationship Id="rId4" Type="http://schemas.openxmlformats.org/officeDocument/2006/relationships/hyperlink" Target="https://okulsagligi.meb.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24598" y="1478422"/>
            <a:ext cx="10188528" cy="1427148"/>
          </a:xfrm>
          <a:effectLst>
            <a:glow rad="698500">
              <a:schemeClr val="accent1">
                <a:alpha val="40000"/>
              </a:schemeClr>
            </a:glow>
          </a:effectLst>
        </p:spPr>
        <p:txBody>
          <a:bodyPr>
            <a:normAutofit fontScale="90000"/>
          </a:bodyPr>
          <a:lstStyle/>
          <a:p>
            <a:pPr lvl="0"/>
            <a: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İŞYERİ SAĞLIK VE GÜVENLİK BİRİMİ </a:t>
            </a:r>
            <a:b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DAİRE BAŞKANLIĞI</a:t>
            </a:r>
            <a:endParaRPr lang="tr-TR" sz="31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reflection endPos="0" dist="50800" dir="5400000" sy="-100000" algn="bl" rotWithShape="0"/>
            <a:softEdge rad="127000"/>
          </a:effectLst>
        </p:spPr>
      </p:pic>
      <p:sp>
        <p:nvSpPr>
          <p:cNvPr id="5" name="Dikdörtgen 4"/>
          <p:cNvSpPr/>
          <p:nvPr/>
        </p:nvSpPr>
        <p:spPr>
          <a:xfrm>
            <a:off x="2033899" y="681987"/>
            <a:ext cx="9844755" cy="584775"/>
          </a:xfrm>
          <a:prstGeom prst="rect">
            <a:avLst/>
          </a:prstGeom>
        </p:spPr>
        <p:txBody>
          <a:bodyPr wrap="square">
            <a:spAutoFit/>
          </a:bodyPr>
          <a:lstStyle/>
          <a:p>
            <a:r>
              <a:rPr lang="tr-T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DESTEK HİZMETLERİ </a:t>
            </a:r>
            <a: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GENEL MÜDÜRLÜĞÜ</a:t>
            </a:r>
            <a:endParaRPr lang="tr-TR" sz="3200" dirty="0"/>
          </a:p>
        </p:txBody>
      </p:sp>
      <p:sp>
        <p:nvSpPr>
          <p:cNvPr id="6" name="Dikdörtgen 5"/>
          <p:cNvSpPr/>
          <p:nvPr/>
        </p:nvSpPr>
        <p:spPr>
          <a:xfrm>
            <a:off x="5235724" y="4054258"/>
            <a:ext cx="6096000" cy="1677382"/>
          </a:xfrm>
          <a:prstGeom prst="rect">
            <a:avLst/>
          </a:prstGeom>
          <a:effectLst>
            <a:glow>
              <a:schemeClr val="accent1">
                <a:alpha val="40000"/>
              </a:schemeClr>
            </a:glow>
          </a:effectLst>
        </p:spPr>
        <p:txBody>
          <a:bodyPr>
            <a:spAutoFit/>
          </a:bodyPr>
          <a:lstStyle/>
          <a:p>
            <a:pPr algn="ctr"/>
            <a:r>
              <a:rPr lang="tr-TR" sz="2500" b="1" dirty="0">
                <a:ln/>
                <a:solidFill>
                  <a:schemeClr val="accent5"/>
                </a:solidFill>
                <a:latin typeface="Arial" panose="020B0604020202020204" pitchFamily="34" charset="0"/>
                <a:cs typeface="Arial" panose="020B0604020202020204" pitchFamily="34" charset="0"/>
              </a:rPr>
              <a:t>OKUL SAĞLIĞI HİZMETLERİ</a:t>
            </a:r>
          </a:p>
          <a:p>
            <a:pPr algn="ctr"/>
            <a:endParaRPr lang="tr-TR" sz="28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ea typeface="+mj-ea"/>
              <a:cs typeface="Times New Roman" pitchFamily="18" charset="0"/>
            </a:endParaRPr>
          </a:p>
          <a:p>
            <a:pPr algn="ctr"/>
            <a:endParaRPr lang="tr-TR" sz="3600" b="1" dirty="0">
              <a:ln/>
              <a:solidFill>
                <a:schemeClr val="accent5"/>
              </a:solidFill>
              <a:latin typeface="Arial" panose="020B0604020202020204" pitchFamily="34" charset="0"/>
              <a:cs typeface="Arial" panose="020B0604020202020204" pitchFamily="34" charset="0"/>
            </a:endParaRPr>
          </a:p>
          <a:p>
            <a:pPr algn="r"/>
            <a:r>
              <a:rPr lang="tr-TR" sz="1400" b="1" dirty="0">
                <a:ln/>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 ŞUBAT/01 MART 2019/ANTALYA</a:t>
            </a:r>
          </a:p>
        </p:txBody>
      </p:sp>
    </p:spTree>
    <p:extLst>
      <p:ext uri="{BB962C8B-B14F-4D97-AF65-F5344CB8AC3E}">
        <p14:creationId xmlns:p14="http://schemas.microsoft.com/office/powerpoint/2010/main" xmlns="" val="19895380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7" name="Metin kutusu 6"/>
          <p:cNvSpPr txBox="1"/>
          <p:nvPr/>
        </p:nvSpPr>
        <p:spPr>
          <a:xfrm>
            <a:off x="643709" y="1804845"/>
            <a:ext cx="10398479" cy="4555093"/>
          </a:xfrm>
          <a:prstGeom prst="rect">
            <a:avLst/>
          </a:prstGeom>
          <a:noFill/>
        </p:spPr>
        <p:txBody>
          <a:bodyPr wrap="square" rtlCol="0" anchor="ctr">
            <a:spAutoFit/>
          </a:bodyPr>
          <a:lstStyle/>
          <a:p>
            <a:pPr algn="just">
              <a:lnSpc>
                <a:spcPct val="150000"/>
              </a:lnSpc>
            </a:pPr>
            <a:r>
              <a:rPr lang="tr-TR" sz="2000" dirty="0" smtClean="0"/>
              <a:t>      Dünya </a:t>
            </a:r>
            <a:r>
              <a:rPr lang="tr-TR" sz="2000" dirty="0"/>
              <a:t>Sağlık Örgütü ve uzmanlar çocukların her gün en az 60 dakika fiziksel aktivite yapmasını </a:t>
            </a:r>
            <a:r>
              <a:rPr lang="tr-TR" sz="2000" dirty="0" smtClean="0"/>
              <a:t>önermektedir. Sağlık </a:t>
            </a:r>
            <a:r>
              <a:rPr lang="tr-TR" sz="2000" dirty="0"/>
              <a:t>Bakanlığı tarafından oluşturulan Türkiye Fiziksel Aktivite Rehberi de Dünya Sağlık Örgütü önerileri doğrultusunda hazırlanmış ve her yaş grubuna yönelik fiziksel aktivite önerilerini içermektedir. Sağlık </a:t>
            </a:r>
            <a:r>
              <a:rPr lang="tr-TR" sz="2000" dirty="0" smtClean="0"/>
              <a:t>Bakanlığının </a:t>
            </a:r>
            <a:r>
              <a:rPr lang="tr-TR" sz="2000" dirty="0"/>
              <a:t>Ulusal Fiziksel Aktivite </a:t>
            </a:r>
            <a:r>
              <a:rPr lang="tr-TR" sz="2000" dirty="0" smtClean="0"/>
              <a:t>Rehberinde </a:t>
            </a:r>
            <a:r>
              <a:rPr lang="tr-TR" sz="2000" dirty="0"/>
              <a:t>yer alan öneriler </a:t>
            </a:r>
            <a:r>
              <a:rPr lang="tr-TR" sz="2000" dirty="0" smtClean="0"/>
              <a:t>kapsamında Bakanlığımız </a:t>
            </a:r>
            <a:r>
              <a:rPr lang="tr-TR" sz="2000" dirty="0"/>
              <a:t>ile Sağlık Bakanlığı </a:t>
            </a:r>
            <a:r>
              <a:rPr lang="tr-TR" sz="2000" dirty="0" smtClean="0"/>
              <a:t>işbirliğinde; </a:t>
            </a:r>
            <a:r>
              <a:rPr lang="tr-TR" sz="2000" dirty="0"/>
              <a:t>öğrencilerde fiziksel aktivite alışkanlığı kazandırmak,  beden eğitimi ve spor dersi müfredatında fiziksel etkinliklere katılım için gerekli fiziksel becerileri geliştirmek, etkin ve sağlıklı bir yaşam tarzı sağlamaya yönelik bireysel farkındalık oluşturmak amacı ile </a:t>
            </a:r>
            <a:r>
              <a:rPr lang="tr-TR" sz="2000" b="1" dirty="0"/>
              <a:t>"Sağlıkla İlgili Fiziksel Uygunluk </a:t>
            </a:r>
            <a:r>
              <a:rPr lang="tr-TR" sz="2000" b="1" dirty="0" smtClean="0"/>
              <a:t>Karnesi</a:t>
            </a:r>
            <a:r>
              <a:rPr lang="tr-TR" sz="2000" b="1" dirty="0"/>
              <a:t> Programı </a:t>
            </a:r>
            <a:r>
              <a:rPr lang="tr-TR" sz="2000" b="1" dirty="0" smtClean="0"/>
              <a:t>" </a:t>
            </a:r>
            <a:r>
              <a:rPr lang="tr-TR" sz="2000" dirty="0" smtClean="0"/>
              <a:t>geliştirilmiştir. Program </a:t>
            </a:r>
            <a:r>
              <a:rPr lang="tr-TR" sz="2000" dirty="0"/>
              <a:t>2016-2017 eğitim öğretim yılı ikinci dönemi 15 Nisan-15 Mayıs tarihleri arasında başlatılmıştır. </a:t>
            </a:r>
            <a:endParaRPr lang="tr-TR" sz="2000" dirty="0" smtClean="0"/>
          </a:p>
          <a:p>
            <a:pPr algn="just"/>
            <a:r>
              <a:rPr lang="tr-TR" sz="2000" dirty="0"/>
              <a:t> </a:t>
            </a:r>
            <a:r>
              <a:rPr lang="tr-TR" sz="2000" dirty="0" smtClean="0"/>
              <a:t>      </a:t>
            </a:r>
            <a:endParaRPr lang="tr-TR" sz="2000" b="1" dirty="0">
              <a:solidFill>
                <a:schemeClr val="tx1">
                  <a:lumMod val="85000"/>
                  <a:lumOff val="15000"/>
                </a:schemeClr>
              </a:solidFill>
              <a:effectLst>
                <a:outerShdw blurRad="38100" dist="38100" dir="2700000" algn="tl">
                  <a:srgbClr val="000000">
                    <a:alpha val="43137"/>
                  </a:srgbClr>
                </a:outerShdw>
              </a:effectLst>
            </a:endParaRPr>
          </a:p>
        </p:txBody>
      </p:sp>
      <p:pic>
        <p:nvPicPr>
          <p:cNvPr id="8" name="Resim 7"/>
          <p:cNvPicPr>
            <a:picLocks noChangeAspect="1"/>
          </p:cNvPicPr>
          <p:nvPr/>
        </p:nvPicPr>
        <p:blipFill>
          <a:blip r:embed="rId4"/>
          <a:stretch>
            <a:fillRect/>
          </a:stretch>
        </p:blipFill>
        <p:spPr>
          <a:xfrm>
            <a:off x="268779" y="6006768"/>
            <a:ext cx="1563445" cy="779989"/>
          </a:xfrm>
          <a:prstGeom prst="rect">
            <a:avLst/>
          </a:prstGeom>
        </p:spPr>
      </p:pic>
      <p:sp>
        <p:nvSpPr>
          <p:cNvPr id="3" name="Metin kutusu 2"/>
          <p:cNvSpPr txBox="1"/>
          <p:nvPr/>
        </p:nvSpPr>
        <p:spPr>
          <a:xfrm>
            <a:off x="881970" y="1358782"/>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spTree>
    <p:extLst>
      <p:ext uri="{BB962C8B-B14F-4D97-AF65-F5344CB8AC3E}">
        <p14:creationId xmlns:p14="http://schemas.microsoft.com/office/powerpoint/2010/main" xmlns="" val="3483116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8" name="Resim 7"/>
          <p:cNvPicPr>
            <a:picLocks noChangeAspect="1"/>
          </p:cNvPicPr>
          <p:nvPr/>
        </p:nvPicPr>
        <p:blipFill>
          <a:blip r:embed="rId4"/>
          <a:stretch>
            <a:fillRect/>
          </a:stretch>
        </p:blipFill>
        <p:spPr>
          <a:xfrm>
            <a:off x="268779" y="6006768"/>
            <a:ext cx="1563445" cy="779989"/>
          </a:xfrm>
          <a:prstGeom prst="rect">
            <a:avLst/>
          </a:prstGeom>
        </p:spPr>
      </p:pic>
      <p:sp>
        <p:nvSpPr>
          <p:cNvPr id="3" name="Metin kutusu 2"/>
          <p:cNvSpPr txBox="1"/>
          <p:nvPr/>
        </p:nvSpPr>
        <p:spPr>
          <a:xfrm>
            <a:off x="753783" y="1842581"/>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sp>
        <p:nvSpPr>
          <p:cNvPr id="4" name="Dikdörtgen 3"/>
          <p:cNvSpPr/>
          <p:nvPr/>
        </p:nvSpPr>
        <p:spPr>
          <a:xfrm>
            <a:off x="663892" y="2531065"/>
            <a:ext cx="10699335" cy="3139321"/>
          </a:xfrm>
          <a:prstGeom prst="rect">
            <a:avLst/>
          </a:prstGeom>
        </p:spPr>
        <p:txBody>
          <a:bodyPr wrap="square">
            <a:spAutoFit/>
          </a:bodyPr>
          <a:lstStyle/>
          <a:p>
            <a:pPr algn="just"/>
            <a:r>
              <a:rPr lang="tr-TR" b="1" dirty="0" smtClean="0">
                <a:effectLst>
                  <a:outerShdw blurRad="38100" dist="38100" dir="2700000" algn="tl">
                    <a:srgbClr val="000000">
                      <a:alpha val="43137"/>
                    </a:srgbClr>
                  </a:outerShdw>
                </a:effectLst>
              </a:rPr>
              <a:t>AMAÇ:</a:t>
            </a:r>
          </a:p>
          <a:p>
            <a:pPr algn="just"/>
            <a:endParaRPr lang="tr-TR" b="1" dirty="0" smtClean="0">
              <a:effectLst>
                <a:outerShdw blurRad="38100" dist="38100" dir="2700000" algn="tl">
                  <a:srgbClr val="000000">
                    <a:alpha val="43137"/>
                  </a:srgbClr>
                </a:outerShdw>
              </a:effectLst>
            </a:endParaRPr>
          </a:p>
          <a:p>
            <a:pPr algn="just">
              <a:lnSpc>
                <a:spcPct val="150000"/>
              </a:lnSpc>
            </a:pPr>
            <a:r>
              <a:rPr lang="tr-TR" dirty="0"/>
              <a:t>Sağlık Bakanlığı tarafından toplumun obezite ile mücadele konusunda bilgi düzeyini artırmak, yeterli ve dengeli beslenme ve düzenli fiziksel aktivite alışkanlığı kazanmasını teşvik etmek amacıyla 29.09.2010 tarihli ve 27714 sayılı Resmi Gazetede Başbakanlık Genelgesi olarak yayımlanan </a:t>
            </a:r>
            <a:r>
              <a:rPr lang="tr-TR" b="1" dirty="0"/>
              <a:t>“Türkiye Sağlıklı Beslenme ve Hareketli Hayat Programı”</a:t>
            </a:r>
            <a:r>
              <a:rPr lang="tr-TR" dirty="0"/>
              <a:t> yürütülmektedir. Bu </a:t>
            </a:r>
            <a:r>
              <a:rPr lang="tr-TR" dirty="0" smtClean="0"/>
              <a:t>programın “Okullarda </a:t>
            </a:r>
            <a:r>
              <a:rPr lang="tr-TR" dirty="0"/>
              <a:t>Obezite ile Mücadele, Yeterli ve Dengeli Beslenme ve Düzenli Fiziksel Aktivite Alışkanlığının Kazandırılması” başlığı altında çocuklarda fiziksel aktivite alışkanlığının kazandırılması hedeflenmektedir.</a:t>
            </a:r>
          </a:p>
        </p:txBody>
      </p:sp>
    </p:spTree>
    <p:extLst>
      <p:ext uri="{BB962C8B-B14F-4D97-AF65-F5344CB8AC3E}">
        <p14:creationId xmlns:p14="http://schemas.microsoft.com/office/powerpoint/2010/main" xmlns="" val="1985451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8" name="Resim 7"/>
          <p:cNvPicPr>
            <a:picLocks noChangeAspect="1"/>
          </p:cNvPicPr>
          <p:nvPr/>
        </p:nvPicPr>
        <p:blipFill>
          <a:blip r:embed="rId4"/>
          <a:stretch>
            <a:fillRect/>
          </a:stretch>
        </p:blipFill>
        <p:spPr>
          <a:xfrm>
            <a:off x="268779" y="6006768"/>
            <a:ext cx="1563445" cy="779989"/>
          </a:xfrm>
          <a:prstGeom prst="rect">
            <a:avLst/>
          </a:prstGeom>
        </p:spPr>
      </p:pic>
      <p:sp>
        <p:nvSpPr>
          <p:cNvPr id="3" name="Metin kutusu 2"/>
          <p:cNvSpPr txBox="1"/>
          <p:nvPr/>
        </p:nvSpPr>
        <p:spPr>
          <a:xfrm>
            <a:off x="753783" y="1547760"/>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sp>
        <p:nvSpPr>
          <p:cNvPr id="4" name="Dikdörtgen 3"/>
          <p:cNvSpPr/>
          <p:nvPr/>
        </p:nvSpPr>
        <p:spPr>
          <a:xfrm>
            <a:off x="753783" y="2070980"/>
            <a:ext cx="10699335" cy="3898503"/>
          </a:xfrm>
          <a:prstGeom prst="rect">
            <a:avLst/>
          </a:prstGeom>
        </p:spPr>
        <p:txBody>
          <a:bodyPr wrap="square">
            <a:spAutoFit/>
          </a:bodyPr>
          <a:lstStyle/>
          <a:p>
            <a:pPr algn="just">
              <a:spcBef>
                <a:spcPts val="200"/>
              </a:spcBef>
            </a:pPr>
            <a:r>
              <a:rPr lang="tr-TR" b="1" dirty="0" smtClean="0">
                <a:effectLst>
                  <a:outerShdw blurRad="38100" dist="38100" dir="2700000" algn="tl">
                    <a:srgbClr val="000000">
                      <a:alpha val="43137"/>
                    </a:srgbClr>
                  </a:outerShdw>
                </a:effectLst>
              </a:rPr>
              <a:t>KAPSAM:</a:t>
            </a:r>
          </a:p>
          <a:p>
            <a:pPr algn="just">
              <a:spcBef>
                <a:spcPts val="200"/>
              </a:spcBef>
            </a:pPr>
            <a:r>
              <a:rPr lang="tr-TR" dirty="0"/>
              <a:t>Sağlıkla İlgili Fiziksel Uygunluk Karnesi programı gereği; ortaokul ve liselerde (resmi ve özel) öğrenim gören öğrencinin Beden Eğitimi ve Spor Dersi öğretmeni tarafından eğitim ve öğretim  yılı  başında  </a:t>
            </a:r>
            <a:r>
              <a:rPr lang="tr-TR" b="1" dirty="0"/>
              <a:t>(15 Eylül- 15 Ekim)  </a:t>
            </a:r>
            <a:r>
              <a:rPr lang="tr-TR" dirty="0"/>
              <a:t>ve sonunda </a:t>
            </a:r>
            <a:r>
              <a:rPr lang="tr-TR" b="1" dirty="0"/>
              <a:t>(15 Nisan-15 Mayıs) </a:t>
            </a:r>
            <a:r>
              <a:rPr lang="tr-TR" dirty="0"/>
              <a:t>olmak üzere yılda </a:t>
            </a:r>
            <a:r>
              <a:rPr lang="tr-TR" b="1" dirty="0"/>
              <a:t>2 kez </a:t>
            </a:r>
            <a:r>
              <a:rPr lang="tr-TR" dirty="0"/>
              <a:t>uygulanacaktır. </a:t>
            </a:r>
            <a:endParaRPr lang="tr-TR" b="1" dirty="0" smtClean="0">
              <a:effectLst>
                <a:outerShdw blurRad="38100" dist="38100" dir="2700000" algn="tl">
                  <a:srgbClr val="000000">
                    <a:alpha val="43137"/>
                  </a:srgbClr>
                </a:outerShdw>
              </a:effectLst>
            </a:endParaRPr>
          </a:p>
          <a:p>
            <a:pPr algn="just">
              <a:spcBef>
                <a:spcPts val="200"/>
              </a:spcBef>
            </a:pPr>
            <a:r>
              <a:rPr lang="tr-TR" dirty="0"/>
              <a:t>Uygulamada öğrencilerin; </a:t>
            </a:r>
          </a:p>
          <a:p>
            <a:pPr marL="285750" indent="-285750" algn="just">
              <a:spcBef>
                <a:spcPts val="200"/>
              </a:spcBef>
              <a:buFont typeface="Arial" panose="020B0604020202020204" pitchFamily="34" charset="0"/>
              <a:buChar char="•"/>
            </a:pPr>
            <a:r>
              <a:rPr lang="tr-TR" dirty="0"/>
              <a:t>mekik, </a:t>
            </a:r>
          </a:p>
          <a:p>
            <a:pPr marL="285750" indent="-285750" algn="just">
              <a:spcBef>
                <a:spcPts val="200"/>
              </a:spcBef>
              <a:buFont typeface="Arial" panose="020B0604020202020204" pitchFamily="34" charset="0"/>
              <a:buChar char="•"/>
            </a:pPr>
            <a:r>
              <a:rPr lang="tr-TR" dirty="0"/>
              <a:t>şınav, </a:t>
            </a:r>
          </a:p>
          <a:p>
            <a:pPr marL="285750" indent="-285750" algn="just">
              <a:spcBef>
                <a:spcPts val="200"/>
              </a:spcBef>
              <a:buFont typeface="Arial" panose="020B0604020202020204" pitchFamily="34" charset="0"/>
              <a:buChar char="•"/>
            </a:pPr>
            <a:r>
              <a:rPr lang="tr-TR" dirty="0"/>
              <a:t>otur-uzan esneklik ölçümü, </a:t>
            </a:r>
          </a:p>
          <a:p>
            <a:pPr marL="285750" indent="-285750" algn="just">
              <a:spcBef>
                <a:spcPts val="200"/>
              </a:spcBef>
              <a:buFont typeface="Arial" panose="020B0604020202020204" pitchFamily="34" charset="0"/>
              <a:buChar char="•"/>
            </a:pPr>
            <a:r>
              <a:rPr lang="tr-TR" dirty="0"/>
              <a:t>vücut ağırlığı </a:t>
            </a:r>
          </a:p>
          <a:p>
            <a:pPr marL="285750" indent="-285750" algn="just">
              <a:spcBef>
                <a:spcPts val="200"/>
              </a:spcBef>
              <a:buFont typeface="Arial" panose="020B0604020202020204" pitchFamily="34" charset="0"/>
              <a:buChar char="•"/>
            </a:pPr>
            <a:r>
              <a:rPr lang="tr-TR" dirty="0"/>
              <a:t>boy uzunluğu ölçümü yapılarak değerlendirilecektir.</a:t>
            </a:r>
          </a:p>
          <a:p>
            <a:pPr algn="just">
              <a:spcBef>
                <a:spcPts val="200"/>
              </a:spcBef>
            </a:pPr>
            <a:r>
              <a:rPr lang="tr-TR" dirty="0"/>
              <a:t>       Sağlıkla İlgili Fiziksel Uygunluk Karnesi ana karnedeki beden eğitimi ve spor ders notunu etkilemeyecek ve çocuklara ait bilgiler gizli tutulup her çocuğun kendi ailesiyle paylaşılacaktır. E-okul veri tabanından velilerin diğer karne notları gibi "Sağlıkla İlgili Fiziksel Uygunluk Karnesi"ne erişimleri de sağlanacaktır. </a:t>
            </a:r>
          </a:p>
        </p:txBody>
      </p:sp>
    </p:spTree>
    <p:extLst>
      <p:ext uri="{BB962C8B-B14F-4D97-AF65-F5344CB8AC3E}">
        <p14:creationId xmlns:p14="http://schemas.microsoft.com/office/powerpoint/2010/main" xmlns="" val="3937494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8" name="Resim 7"/>
          <p:cNvPicPr>
            <a:picLocks noChangeAspect="1"/>
          </p:cNvPicPr>
          <p:nvPr/>
        </p:nvPicPr>
        <p:blipFill>
          <a:blip r:embed="rId4"/>
          <a:stretch>
            <a:fillRect/>
          </a:stretch>
        </p:blipFill>
        <p:spPr>
          <a:xfrm>
            <a:off x="268779" y="6006768"/>
            <a:ext cx="1563445" cy="779989"/>
          </a:xfrm>
          <a:prstGeom prst="rect">
            <a:avLst/>
          </a:prstGeom>
        </p:spPr>
      </p:pic>
      <p:sp>
        <p:nvSpPr>
          <p:cNvPr id="3" name="Metin kutusu 2"/>
          <p:cNvSpPr txBox="1"/>
          <p:nvPr/>
        </p:nvSpPr>
        <p:spPr>
          <a:xfrm>
            <a:off x="753783" y="1547760"/>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sp>
        <p:nvSpPr>
          <p:cNvPr id="4" name="Dikdörtgen 3"/>
          <p:cNvSpPr/>
          <p:nvPr/>
        </p:nvSpPr>
        <p:spPr>
          <a:xfrm>
            <a:off x="649479" y="2551837"/>
            <a:ext cx="10713747" cy="2031325"/>
          </a:xfrm>
          <a:prstGeom prst="rect">
            <a:avLst/>
          </a:prstGeom>
        </p:spPr>
        <p:txBody>
          <a:bodyPr wrap="square">
            <a:spAutoFit/>
          </a:bodyPr>
          <a:lstStyle/>
          <a:p>
            <a:pPr marL="285750" indent="-285750">
              <a:buFont typeface="Arial" panose="020B0604020202020204" pitchFamily="34" charset="0"/>
              <a:buChar char="•"/>
            </a:pPr>
            <a:r>
              <a:rPr lang="tr-TR" dirty="0">
                <a:solidFill>
                  <a:srgbClr val="212529"/>
                </a:solidFill>
                <a:latin typeface="MyriadPro"/>
                <a:hlinkClick r:id="rId5" action="ppaction://hlinkfile"/>
              </a:rPr>
              <a:t>Fiziksel Aktivite Uygunluk Karnesi İle İlgili Eğitim </a:t>
            </a:r>
            <a:r>
              <a:rPr lang="tr-TR" dirty="0" smtClean="0">
                <a:solidFill>
                  <a:srgbClr val="212529"/>
                </a:solidFill>
                <a:latin typeface="MyriadPro"/>
                <a:hlinkClick r:id="rId5" action="ppaction://hlinkfile"/>
              </a:rPr>
              <a:t>Videosu</a:t>
            </a:r>
            <a:r>
              <a:rPr lang="tr-TR" dirty="0">
                <a:solidFill>
                  <a:srgbClr val="212529"/>
                </a:solidFill>
                <a:latin typeface="MyriadPro"/>
                <a:hlinkClick r:id="rId5" action="ppaction://hlinkfile"/>
              </a:rPr>
              <a:t> </a:t>
            </a:r>
            <a:endParaRPr lang="tr-TR" dirty="0" smtClean="0">
              <a:solidFill>
                <a:srgbClr val="212529"/>
              </a:solidFill>
              <a:latin typeface="MyriadPro"/>
            </a:endParaRPr>
          </a:p>
          <a:p>
            <a:pPr marL="285750" indent="-285750">
              <a:buFont typeface="Arial" panose="020B0604020202020204" pitchFamily="34" charset="0"/>
              <a:buChar char="•"/>
            </a:pPr>
            <a:endParaRPr lang="tr-TR" dirty="0">
              <a:solidFill>
                <a:srgbClr val="212529"/>
              </a:solidFill>
              <a:latin typeface="MyriadPro"/>
            </a:endParaRPr>
          </a:p>
          <a:p>
            <a:pPr marL="285750" indent="-285750">
              <a:buFont typeface="Arial" panose="020B0604020202020204" pitchFamily="34" charset="0"/>
              <a:buChar char="•"/>
            </a:pPr>
            <a:r>
              <a:rPr lang="tr-TR" dirty="0">
                <a:solidFill>
                  <a:srgbClr val="212529"/>
                </a:solidFill>
                <a:latin typeface="MyriadPro"/>
                <a:hlinkClick r:id="rId6" action="ppaction://hlinkfile"/>
              </a:rPr>
              <a:t>Beden ve Spor Dersi Öğretmenlerine Sağlıkla İlgili Fiziksel Uygunluk Karnesi Uygulama Rehberi </a:t>
            </a:r>
            <a:endParaRPr lang="tr-TR" dirty="0" smtClean="0">
              <a:solidFill>
                <a:srgbClr val="212529"/>
              </a:solidFill>
              <a:latin typeface="MyriadPro"/>
            </a:endParaRPr>
          </a:p>
          <a:p>
            <a:pPr marL="285750" indent="-285750">
              <a:buFont typeface="Arial" panose="020B0604020202020204" pitchFamily="34" charset="0"/>
              <a:buChar char="•"/>
            </a:pPr>
            <a:endParaRPr lang="tr-TR" dirty="0" smtClean="0">
              <a:solidFill>
                <a:srgbClr val="212529"/>
              </a:solidFill>
              <a:latin typeface="MyriadPro"/>
            </a:endParaRPr>
          </a:p>
          <a:p>
            <a:pPr marL="285750" indent="-285750">
              <a:buFont typeface="Arial" panose="020B0604020202020204" pitchFamily="34" charset="0"/>
              <a:buChar char="•"/>
            </a:pPr>
            <a:r>
              <a:rPr lang="tr-TR" dirty="0" smtClean="0">
                <a:solidFill>
                  <a:srgbClr val="212529"/>
                </a:solidFill>
                <a:latin typeface="MyriadPro"/>
                <a:hlinkClick r:id="rId7" action="ppaction://hlinkfile"/>
              </a:rPr>
              <a:t>Fiziksel </a:t>
            </a:r>
            <a:r>
              <a:rPr lang="tr-TR" dirty="0">
                <a:solidFill>
                  <a:srgbClr val="212529"/>
                </a:solidFill>
                <a:latin typeface="MyriadPro"/>
                <a:hlinkClick r:id="rId7" action="ppaction://hlinkfile"/>
              </a:rPr>
              <a:t>Aktivite </a:t>
            </a:r>
            <a:r>
              <a:rPr lang="tr-TR" dirty="0" smtClean="0">
                <a:solidFill>
                  <a:srgbClr val="212529"/>
                </a:solidFill>
                <a:latin typeface="MyriadPro"/>
                <a:hlinkClick r:id="rId7" action="ppaction://hlinkfile"/>
              </a:rPr>
              <a:t>Rehberi</a:t>
            </a:r>
            <a:endParaRPr lang="tr-TR" dirty="0" smtClean="0">
              <a:solidFill>
                <a:srgbClr val="212529"/>
              </a:solidFill>
              <a:latin typeface="MyriadPro"/>
            </a:endParaRPr>
          </a:p>
          <a:p>
            <a:endParaRPr lang="tr-TR" dirty="0">
              <a:solidFill>
                <a:srgbClr val="212529"/>
              </a:solidFill>
              <a:latin typeface="MyriadPro"/>
            </a:endParaRPr>
          </a:p>
          <a:p>
            <a:pPr marL="285750" indent="-285750">
              <a:buFont typeface="Arial" panose="020B0604020202020204" pitchFamily="34" charset="0"/>
              <a:buChar char="•"/>
            </a:pPr>
            <a:r>
              <a:rPr lang="tr-TR" dirty="0">
                <a:solidFill>
                  <a:srgbClr val="212529"/>
                </a:solidFill>
                <a:latin typeface="MyriadPro"/>
                <a:hlinkClick r:id="rId8" action="ppaction://hlinkfile"/>
              </a:rPr>
              <a:t>Türkiye Beslenme </a:t>
            </a:r>
            <a:r>
              <a:rPr lang="tr-TR" dirty="0" smtClean="0">
                <a:solidFill>
                  <a:srgbClr val="212529"/>
                </a:solidFill>
                <a:latin typeface="MyriadPro"/>
                <a:hlinkClick r:id="rId8" action="ppaction://hlinkfile"/>
              </a:rPr>
              <a:t>Rehberi</a:t>
            </a:r>
            <a:endParaRPr lang="tr-TR" b="0" i="0" dirty="0">
              <a:solidFill>
                <a:srgbClr val="212529"/>
              </a:solidFill>
              <a:effectLst/>
              <a:latin typeface="MyriadPro"/>
            </a:endParaRPr>
          </a:p>
        </p:txBody>
      </p:sp>
      <p:sp>
        <p:nvSpPr>
          <p:cNvPr id="5" name="Dikdörtgen 4"/>
          <p:cNvSpPr/>
          <p:nvPr/>
        </p:nvSpPr>
        <p:spPr>
          <a:xfrm>
            <a:off x="9502923" y="4670807"/>
            <a:ext cx="1888622" cy="1200329"/>
          </a:xfrm>
          <a:prstGeom prst="rect">
            <a:avLst/>
          </a:prstGeom>
        </p:spPr>
        <p:txBody>
          <a:bodyPr wrap="square">
            <a:spAutoFit/>
          </a:bodyPr>
          <a:lstStyle/>
          <a:p>
            <a:r>
              <a:rPr lang="tr-TR" sz="1200" b="1" i="1" dirty="0">
                <a:effectLst>
                  <a:outerShdw blurRad="38100" dist="38100" dir="2700000" algn="tl">
                    <a:srgbClr val="000000">
                      <a:alpha val="43137"/>
                    </a:srgbClr>
                  </a:outerShdw>
                </a:effectLst>
              </a:rPr>
              <a:t>Yararlı Siteler </a:t>
            </a:r>
            <a:endParaRPr lang="tr-TR" sz="1200" b="1" i="1" dirty="0" smtClean="0">
              <a:effectLst>
                <a:outerShdw blurRad="38100" dist="38100" dir="2700000" algn="tl">
                  <a:srgbClr val="000000">
                    <a:alpha val="43137"/>
                  </a:srgbClr>
                </a:outerShdw>
              </a:effectLst>
            </a:endParaRPr>
          </a:p>
          <a:p>
            <a:r>
              <a:rPr lang="tr-TR" sz="1200" dirty="0" smtClean="0">
                <a:hlinkClick r:id="rId9"/>
              </a:rPr>
              <a:t>www.beslenme.gov.tr </a:t>
            </a:r>
            <a:endParaRPr lang="tr-TR" sz="1200" dirty="0" smtClean="0"/>
          </a:p>
          <a:p>
            <a:r>
              <a:rPr lang="tr-TR" sz="1200" dirty="0" smtClean="0">
                <a:hlinkClick r:id="rId10"/>
              </a:rPr>
              <a:t>www.fizikselaktivite.gov.tr </a:t>
            </a:r>
            <a:endParaRPr lang="tr-TR" sz="1200" dirty="0" smtClean="0"/>
          </a:p>
          <a:p>
            <a:r>
              <a:rPr lang="tr-TR" sz="1200" dirty="0" smtClean="0">
                <a:hlinkClick r:id="rId11"/>
              </a:rPr>
              <a:t>www.gsb.gov.tr </a:t>
            </a:r>
            <a:endParaRPr lang="tr-TR" sz="1200" dirty="0" smtClean="0"/>
          </a:p>
          <a:p>
            <a:r>
              <a:rPr lang="tr-TR" sz="1200" dirty="0" smtClean="0">
                <a:hlinkClick r:id="rId12"/>
              </a:rPr>
              <a:t>www.skb.org.tr </a:t>
            </a:r>
            <a:endParaRPr lang="tr-TR" sz="1200" dirty="0" smtClean="0"/>
          </a:p>
          <a:p>
            <a:r>
              <a:rPr lang="tr-TR" sz="1200" dirty="0" smtClean="0">
                <a:hlinkClick r:id="rId13"/>
              </a:rPr>
              <a:t>www.tbesf.org.tr</a:t>
            </a:r>
            <a:endParaRPr lang="tr-TR" sz="1200" dirty="0"/>
          </a:p>
        </p:txBody>
      </p:sp>
    </p:spTree>
    <p:extLst>
      <p:ext uri="{BB962C8B-B14F-4D97-AF65-F5344CB8AC3E}">
        <p14:creationId xmlns:p14="http://schemas.microsoft.com/office/powerpoint/2010/main" xmlns="" val="1988373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6</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3" name="Metin kutusu 2"/>
          <p:cNvSpPr txBox="1"/>
          <p:nvPr/>
        </p:nvSpPr>
        <p:spPr>
          <a:xfrm>
            <a:off x="805058" y="1336665"/>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pic>
        <p:nvPicPr>
          <p:cNvPr id="7" name="Resim 6"/>
          <p:cNvPicPr>
            <a:picLocks noChangeAspect="1"/>
          </p:cNvPicPr>
          <p:nvPr/>
        </p:nvPicPr>
        <p:blipFill>
          <a:blip r:embed="rId4"/>
          <a:stretch>
            <a:fillRect/>
          </a:stretch>
        </p:blipFill>
        <p:spPr>
          <a:xfrm>
            <a:off x="1524799" y="1859885"/>
            <a:ext cx="7849937" cy="4480740"/>
          </a:xfrm>
          <a:prstGeom prst="rect">
            <a:avLst/>
          </a:prstGeom>
        </p:spPr>
      </p:pic>
      <p:pic>
        <p:nvPicPr>
          <p:cNvPr id="8" name="Resim 7"/>
          <p:cNvPicPr>
            <a:picLocks noChangeAspect="1"/>
          </p:cNvPicPr>
          <p:nvPr/>
        </p:nvPicPr>
        <p:blipFill>
          <a:blip r:embed="rId5"/>
          <a:stretch>
            <a:fillRect/>
          </a:stretch>
        </p:blipFill>
        <p:spPr>
          <a:xfrm>
            <a:off x="260864" y="6078011"/>
            <a:ext cx="1563445" cy="779989"/>
          </a:xfrm>
          <a:prstGeom prst="rect">
            <a:avLst/>
          </a:prstGeom>
        </p:spPr>
      </p:pic>
    </p:spTree>
    <p:extLst>
      <p:ext uri="{BB962C8B-B14F-4D97-AF65-F5344CB8AC3E}">
        <p14:creationId xmlns:p14="http://schemas.microsoft.com/office/powerpoint/2010/main" xmlns="" val="3559295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7</a:t>
            </a:fld>
            <a:endParaRPr lang="tr-TR" dirty="0"/>
          </a:p>
        </p:txBody>
      </p:sp>
      <p:sp>
        <p:nvSpPr>
          <p:cNvPr id="6" name="Dikdörtgen 5"/>
          <p:cNvSpPr/>
          <p:nvPr/>
        </p:nvSpPr>
        <p:spPr>
          <a:xfrm>
            <a:off x="9327574" y="6270987"/>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3" name="Metin kutusu 2"/>
          <p:cNvSpPr txBox="1"/>
          <p:nvPr/>
        </p:nvSpPr>
        <p:spPr>
          <a:xfrm>
            <a:off x="805058" y="1336665"/>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pic>
        <p:nvPicPr>
          <p:cNvPr id="9" name="Resim 8"/>
          <p:cNvPicPr>
            <a:picLocks noChangeAspect="1"/>
          </p:cNvPicPr>
          <p:nvPr/>
        </p:nvPicPr>
        <p:blipFill>
          <a:blip r:embed="rId4"/>
          <a:stretch>
            <a:fillRect/>
          </a:stretch>
        </p:blipFill>
        <p:spPr>
          <a:xfrm>
            <a:off x="1512607" y="1755409"/>
            <a:ext cx="7814968" cy="4773958"/>
          </a:xfrm>
          <a:prstGeom prst="rect">
            <a:avLst/>
          </a:prstGeom>
        </p:spPr>
      </p:pic>
      <p:pic>
        <p:nvPicPr>
          <p:cNvPr id="8" name="Resim 7"/>
          <p:cNvPicPr>
            <a:picLocks noChangeAspect="1"/>
          </p:cNvPicPr>
          <p:nvPr/>
        </p:nvPicPr>
        <p:blipFill>
          <a:blip r:embed="rId5"/>
          <a:stretch>
            <a:fillRect/>
          </a:stretch>
        </p:blipFill>
        <p:spPr>
          <a:xfrm>
            <a:off x="260864" y="6078011"/>
            <a:ext cx="1563445" cy="779989"/>
          </a:xfrm>
          <a:prstGeom prst="rect">
            <a:avLst/>
          </a:prstGeom>
        </p:spPr>
      </p:pic>
    </p:spTree>
    <p:extLst>
      <p:ext uri="{BB962C8B-B14F-4D97-AF65-F5344CB8AC3E}">
        <p14:creationId xmlns:p14="http://schemas.microsoft.com/office/powerpoint/2010/main" xmlns="" val="2589715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8</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3" name="Metin kutusu 2"/>
          <p:cNvSpPr txBox="1"/>
          <p:nvPr/>
        </p:nvSpPr>
        <p:spPr>
          <a:xfrm>
            <a:off x="805058" y="1336665"/>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pic>
        <p:nvPicPr>
          <p:cNvPr id="7" name="Resim 6"/>
          <p:cNvPicPr>
            <a:picLocks noChangeAspect="1"/>
          </p:cNvPicPr>
          <p:nvPr/>
        </p:nvPicPr>
        <p:blipFill>
          <a:blip r:embed="rId4"/>
          <a:stretch>
            <a:fillRect/>
          </a:stretch>
        </p:blipFill>
        <p:spPr>
          <a:xfrm>
            <a:off x="1576714" y="1859885"/>
            <a:ext cx="8001951" cy="4422895"/>
          </a:xfrm>
          <a:prstGeom prst="rect">
            <a:avLst/>
          </a:prstGeom>
        </p:spPr>
      </p:pic>
      <p:pic>
        <p:nvPicPr>
          <p:cNvPr id="8" name="Resim 7"/>
          <p:cNvPicPr>
            <a:picLocks noChangeAspect="1"/>
          </p:cNvPicPr>
          <p:nvPr/>
        </p:nvPicPr>
        <p:blipFill>
          <a:blip r:embed="rId5"/>
          <a:stretch>
            <a:fillRect/>
          </a:stretch>
        </p:blipFill>
        <p:spPr>
          <a:xfrm>
            <a:off x="260864" y="6078011"/>
            <a:ext cx="1563445" cy="779989"/>
          </a:xfrm>
          <a:prstGeom prst="rect">
            <a:avLst/>
          </a:prstGeom>
        </p:spPr>
      </p:pic>
    </p:spTree>
    <p:extLst>
      <p:ext uri="{BB962C8B-B14F-4D97-AF65-F5344CB8AC3E}">
        <p14:creationId xmlns:p14="http://schemas.microsoft.com/office/powerpoint/2010/main" xmlns="" val="75271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a:stretch>
            <a:fillRect/>
          </a:stretch>
        </p:blipFill>
        <p:spPr>
          <a:xfrm>
            <a:off x="260864" y="6078011"/>
            <a:ext cx="1563445" cy="779989"/>
          </a:xfrm>
          <a:prstGeom prst="rect">
            <a:avLst/>
          </a:prstGeom>
        </p:spPr>
      </p:pic>
      <p:sp>
        <p:nvSpPr>
          <p:cNvPr id="2" name="Slayt Numarası Yer Tutucusu 1"/>
          <p:cNvSpPr>
            <a:spLocks noGrp="1"/>
          </p:cNvSpPr>
          <p:nvPr>
            <p:ph type="sldNum" sz="quarter" idx="12"/>
          </p:nvPr>
        </p:nvSpPr>
        <p:spPr/>
        <p:txBody>
          <a:bodyPr/>
          <a:lstStyle/>
          <a:p>
            <a:fld id="{1EDBCF86-4C6C-45BD-AB90-9F5A9BF58ABB}" type="slidenum">
              <a:rPr lang="tr-TR" smtClean="0"/>
              <a:pPr/>
              <a:t>9</a:t>
            </a:fld>
            <a:endParaRPr lang="tr-TR" dirty="0"/>
          </a:p>
        </p:txBody>
      </p:sp>
      <p:sp>
        <p:nvSpPr>
          <p:cNvPr id="6" name="Dikdörtgen 5"/>
          <p:cNvSpPr/>
          <p:nvPr/>
        </p:nvSpPr>
        <p:spPr>
          <a:xfrm>
            <a:off x="9374737" y="6282780"/>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4"/>
              </a:rPr>
              <a:t>okulsagligi.meb.gov.tr</a:t>
            </a:r>
            <a:r>
              <a:rPr lang="tr-TR" sz="1200" dirty="0">
                <a:solidFill>
                  <a:srgbClr val="0070C0"/>
                </a:solidFill>
              </a:rPr>
              <a:t>/</a:t>
            </a:r>
          </a:p>
        </p:txBody>
      </p:sp>
      <p:sp>
        <p:nvSpPr>
          <p:cNvPr id="3" name="Metin kutusu 2"/>
          <p:cNvSpPr txBox="1"/>
          <p:nvPr/>
        </p:nvSpPr>
        <p:spPr>
          <a:xfrm>
            <a:off x="805058" y="1336665"/>
            <a:ext cx="8945694" cy="523220"/>
          </a:xfrm>
          <a:prstGeom prst="rect">
            <a:avLst/>
          </a:prstGeom>
          <a:noFill/>
        </p:spPr>
        <p:txBody>
          <a:bodyPr wrap="square" rtlCol="0">
            <a:spAutoFit/>
          </a:bodyPr>
          <a:lstStyle/>
          <a:p>
            <a:r>
              <a:rPr lang="tr-TR" sz="2800" b="1" dirty="0" smtClean="0">
                <a:effectLst>
                  <a:outerShdw blurRad="38100" dist="38100" dir="2700000" algn="tl">
                    <a:srgbClr val="000000">
                      <a:alpha val="43137"/>
                    </a:srgbClr>
                  </a:outerShdw>
                </a:effectLst>
              </a:rPr>
              <a:t>Sağlıkla </a:t>
            </a:r>
            <a:r>
              <a:rPr lang="tr-TR" sz="2800" b="1" dirty="0">
                <a:effectLst>
                  <a:outerShdw blurRad="38100" dist="38100" dir="2700000" algn="tl">
                    <a:srgbClr val="000000">
                      <a:alpha val="43137"/>
                    </a:srgbClr>
                  </a:outerShdw>
                </a:effectLst>
              </a:rPr>
              <a:t>İlgili Fiziksel Uygunluk </a:t>
            </a:r>
            <a:r>
              <a:rPr lang="tr-TR" sz="2800" b="1" dirty="0" smtClean="0">
                <a:effectLst>
                  <a:outerShdw blurRad="38100" dist="38100" dir="2700000" algn="tl">
                    <a:srgbClr val="000000">
                      <a:alpha val="43137"/>
                    </a:srgbClr>
                  </a:outerShdw>
                </a:effectLst>
              </a:rPr>
              <a:t>Karnesi </a:t>
            </a:r>
            <a:r>
              <a:rPr lang="tr-TR" sz="2800" b="1" dirty="0">
                <a:effectLst>
                  <a:outerShdw blurRad="38100" dist="38100" dir="2700000" algn="tl">
                    <a:srgbClr val="000000">
                      <a:alpha val="43137"/>
                    </a:srgbClr>
                  </a:outerShdw>
                </a:effectLst>
              </a:rPr>
              <a:t>Programı</a:t>
            </a:r>
          </a:p>
        </p:txBody>
      </p:sp>
      <p:pic>
        <p:nvPicPr>
          <p:cNvPr id="9" name="Resim 8"/>
          <p:cNvPicPr>
            <a:picLocks noChangeAspect="1"/>
          </p:cNvPicPr>
          <p:nvPr/>
        </p:nvPicPr>
        <p:blipFill>
          <a:blip r:embed="rId5"/>
          <a:stretch>
            <a:fillRect/>
          </a:stretch>
        </p:blipFill>
        <p:spPr>
          <a:xfrm>
            <a:off x="1709159" y="1859885"/>
            <a:ext cx="7665578" cy="4390866"/>
          </a:xfrm>
          <a:prstGeom prst="rect">
            <a:avLst/>
          </a:prstGeom>
        </p:spPr>
      </p:pic>
    </p:spTree>
    <p:extLst>
      <p:ext uri="{BB962C8B-B14F-4D97-AF65-F5344CB8AC3E}">
        <p14:creationId xmlns:p14="http://schemas.microsoft.com/office/powerpoint/2010/main" xmlns="" val="279440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5288</TotalTime>
  <Words>374</Words>
  <Application>Microsoft Office PowerPoint</Application>
  <PresentationFormat>Özel</PresentationFormat>
  <Paragraphs>58</Paragraphs>
  <Slides>9</Slides>
  <Notes>1</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Office Teması</vt:lpstr>
      <vt:lpstr>     İŞYERİ SAĞLIK VE GÜVENLİK BİRİMİ  DAİRE BAŞKANLIĞI</vt:lpstr>
      <vt:lpstr>Slayt 2</vt:lpstr>
      <vt:lpstr>Slayt 3</vt:lpstr>
      <vt:lpstr>Slayt 4</vt:lpstr>
      <vt:lpstr>Slayt 5</vt:lpstr>
      <vt:lpstr>Slayt 6</vt:lpstr>
      <vt:lpstr>Slayt 7</vt:lpstr>
      <vt:lpstr>Slayt 8</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Faruk EREN</dc:creator>
  <cp:lastModifiedBy>otel</cp:lastModifiedBy>
  <cp:revision>606</cp:revision>
  <cp:lastPrinted>2018-06-05T14:42:51Z</cp:lastPrinted>
  <dcterms:created xsi:type="dcterms:W3CDTF">2018-02-16T13:33:45Z</dcterms:created>
  <dcterms:modified xsi:type="dcterms:W3CDTF">2019-02-26T11:45:48Z</dcterms:modified>
</cp:coreProperties>
</file>